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62" r:id="rId4"/>
    <p:sldId id="263" r:id="rId5"/>
    <p:sldId id="264" r:id="rId6"/>
    <p:sldId id="265" r:id="rId7"/>
    <p:sldId id="266" r:id="rId8"/>
    <p:sldId id="269" r:id="rId9"/>
    <p:sldId id="267" r:id="rId10"/>
    <p:sldId id="270" r:id="rId11"/>
    <p:sldId id="261" r:id="rId12"/>
    <p:sldId id="271" r:id="rId13"/>
    <p:sldId id="260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BD8D8"/>
    <a:srgbClr val="C71B36"/>
    <a:srgbClr val="FF0065"/>
    <a:srgbClr val="FF005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526"/>
    <p:restoredTop sz="94970"/>
  </p:normalViewPr>
  <p:slideViewPr>
    <p:cSldViewPr snapToGrid="0" snapToObjects="1">
      <p:cViewPr varScale="1">
        <p:scale>
          <a:sx n="104" d="100"/>
          <a:sy n="104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412ECB-52D7-2949-CFBC-BC8970C004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725128-7D71-B3BE-D18B-150B2A25946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86461D-55AE-C031-EDD8-8AF7E5AE97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AA985-7C1B-5647-72B3-1BC3E120E3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2A4198-0E39-AA22-8A71-34B8F2680E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7270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3387F0-9579-E06C-81BE-B9549CE32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8386EE-C31D-D7F4-9DA1-3526030578D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B4EA0F-3AA2-F45D-C410-2E38E15A2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B2BE91-6C96-04E0-288E-56F1EB108C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51105-A141-0199-FB33-5FD29C1688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1081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A19DF99-50CA-11EE-0824-42408D213A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4C0A40-B8C9-AC52-2A24-A87BC6028D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B8043F-1986-4AB5-0C08-AB4FDF1BDB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FC6BF0-2F2C-1BB5-C167-D38D0839C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C1F3D0-2268-9247-63B0-E96672D309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2074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1F8F4-CCE1-8966-D002-BFCB83EC8E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47DC22-F81E-E2F6-F3D4-B6629F82B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3DF408-CEAF-CD51-979B-2010AD96F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192065-27D0-CAD7-59FD-DA01BD8B60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C49759-4978-18EB-A175-0F174977B6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271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7529FC6-0D0E-8CDB-611A-D2C168F23A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7E41A8D-844A-92F7-C287-9A3733C88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13D29A-1F29-2026-C54C-E066E0283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F72080-F24D-B604-BC1B-A6587B60AB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D38963-307F-3061-4303-F6696F0926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9216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AFBE6B-3607-5FF8-BFE4-CC97F6217D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AB1579-DA76-F863-9B24-0335FA09B9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3E48DD2-5B2D-C507-9709-C26B53D2E7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0983F8-9773-46C0-2D5B-A6BC16EA90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420C20-89C4-2434-2011-9337B88484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9ABA93-043B-C4A3-66CF-C6F82620EE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30666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77F49F-58A9-0D02-EBFB-CC34AB7553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07C5FD-F9F9-0768-C3D8-2FF06CD71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5A81FF0-39D6-01C1-F93B-82FCC0B920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4D51722-406D-04A6-06D4-4278D6F5C8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902C36B-B1DC-4D5F-6A21-D7AC8F7392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2C4B09B-0C42-4D03-3C3B-32F97E5C66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45484A5-F24B-581C-2364-94A7F382DE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EABD373-C175-7F6F-5789-CD78D81547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21479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9F59DA-0EB3-62F3-5E86-E75D997705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462CF9-10C5-697C-7014-6A45EC77B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B78CF31-42A8-9CFA-7911-BEB184458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6BD0108-AB42-1CD4-BD24-2FFC6ACD62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271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491DF1-0BD3-3518-2BC4-A0AA506502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D2E8D2A-1279-4BA8-2A6B-08FD23FF9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4E7EEB-BF43-2AF8-6E3D-C3A4BBB5D8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968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2CD886-2670-B562-6B04-C0CCA359EE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09F7D9-E587-90D1-0F92-0C5B0CC589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67AD478-0FCD-1D22-0014-606173CC0B3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17EE49-B8D5-DAB2-7BB8-56CDB21A39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9313D0-57D1-073E-8156-52212D7837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81EC1E-CA0C-5238-B85E-FE5284F854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31841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71B2F8-2025-4EE3-7F15-4E48AE0780C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ED1635A-D808-446D-A94A-450355F5A7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1603F0-AC39-8219-1411-9F1A14631F3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40EB6D-6BA9-9C6E-8C1A-C115A8AC2C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FE500D-7D9F-C643-091D-14BBCFC03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55103-DDE3-0AE4-387F-5DC78552AA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8623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8D276FC-CD19-00F8-BBA6-B5A0544536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892B0F-825B-E46A-C043-D51BD85219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D2090FE-D68F-274B-8B21-FB9E65974F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EDF227-425B-374A-8D12-AC342D8EE9D8}" type="datetimeFigureOut">
              <a:rPr lang="en-US" smtClean="0"/>
              <a:t>4/22/22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0B4D49-7716-D1C8-9361-A34BCD0809D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ACD34E-5F2D-D423-BAC2-52013ADE6A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E833A-9D20-5C43-9B5E-BA7632B9257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74163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://localhost:3000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BF0427D3-9DA4-48EC-80CE-7EE2D3B856DB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0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A2580B-AC2B-8EDC-581B-F26AA226BECF}"/>
              </a:ext>
            </a:extLst>
          </p:cNvPr>
          <p:cNvSpPr txBox="1"/>
          <p:nvPr/>
        </p:nvSpPr>
        <p:spPr>
          <a:xfrm>
            <a:off x="1551476" y="3707079"/>
            <a:ext cx="512037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CS </a:t>
            </a:r>
            <a:r>
              <a:rPr lang="en-US" altLang="zh-CN" sz="2400" dirty="0"/>
              <a:t>526</a:t>
            </a:r>
            <a:r>
              <a:rPr lang="en-US" sz="2400" dirty="0"/>
              <a:t> – Advanced Web Programming</a:t>
            </a:r>
          </a:p>
          <a:p>
            <a:endParaRPr lang="en-US" sz="2400" dirty="0"/>
          </a:p>
          <a:p>
            <a:r>
              <a:rPr lang="en-US" sz="2400" dirty="0"/>
              <a:t>Instructor: Dr. Cheung, Ken</a:t>
            </a:r>
          </a:p>
          <a:p>
            <a:endParaRPr lang="en-US" sz="2400" dirty="0"/>
          </a:p>
          <a:p>
            <a:r>
              <a:rPr lang="en-US" sz="2400" dirty="0"/>
              <a:t>Representor: Liang Gu 19633</a:t>
            </a:r>
          </a:p>
          <a:p>
            <a:endParaRPr lang="en-US" sz="2400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ABE7B3D4-6146-8F34-E597-B345908534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063" t="13026" r="22667" b="3105"/>
          <a:stretch/>
        </p:blipFill>
        <p:spPr>
          <a:xfrm>
            <a:off x="7757497" y="3143251"/>
            <a:ext cx="3352657" cy="3386138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74F7A7EA-16F9-F9A0-8F7B-FB818CF65933}"/>
              </a:ext>
            </a:extLst>
          </p:cNvPr>
          <p:cNvSpPr txBox="1"/>
          <p:nvPr/>
        </p:nvSpPr>
        <p:spPr>
          <a:xfrm>
            <a:off x="617410" y="454956"/>
            <a:ext cx="10894652" cy="2554545"/>
          </a:xfrm>
          <a:prstGeom prst="rect">
            <a:avLst/>
          </a:prstGeom>
          <a:solidFill>
            <a:srgbClr val="FF0065"/>
          </a:solidFill>
          <a:effectLst>
            <a:outerShdw blurRad="50800" dist="50800" dir="5400000" sx="74000" sy="74000" algn="ctr" rotWithShape="0">
              <a:srgbClr val="000000">
                <a:alpha val="0"/>
              </a:srgbClr>
            </a:outerShdw>
          </a:effectLst>
        </p:spPr>
        <p:txBody>
          <a:bodyPr wrap="square" rtlCol="0">
            <a:spAutoFit/>
          </a:bodyPr>
          <a:lstStyle/>
          <a:p>
            <a:r>
              <a:rPr lang="en-US" sz="8000" b="1" dirty="0">
                <a:solidFill>
                  <a:srgbClr val="DBD8D8"/>
                </a:solidFill>
              </a:rPr>
              <a:t>Leon’s Pet Grooming</a:t>
            </a:r>
          </a:p>
          <a:p>
            <a:r>
              <a:rPr lang="en-US" sz="8000" b="1" dirty="0">
                <a:solidFill>
                  <a:srgbClr val="DBD8D8"/>
                </a:solidFill>
              </a:rPr>
              <a:t>Reservation System</a:t>
            </a:r>
          </a:p>
        </p:txBody>
      </p:sp>
    </p:spTree>
    <p:extLst>
      <p:ext uri="{BB962C8B-B14F-4D97-AF65-F5344CB8AC3E}">
        <p14:creationId xmlns:p14="http://schemas.microsoft.com/office/powerpoint/2010/main" val="180824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242888" y="0"/>
            <a:ext cx="4706738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Spring JDBC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98A5843-FD79-7B5A-95C0-1E47FF729D84}"/>
              </a:ext>
            </a:extLst>
          </p:cNvPr>
          <p:cNvSpPr txBox="1"/>
          <p:nvPr/>
        </p:nvSpPr>
        <p:spPr>
          <a:xfrm>
            <a:off x="676642" y="1413063"/>
            <a:ext cx="1104643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JdbcTemplate</a:t>
            </a:r>
            <a:r>
              <a:rPr lang="en-US" sz="3200" b="1" dirty="0"/>
              <a:t> is the simplest of Spring's tools for working with a relational database. It doesn't need you to utilize any other persistence framework.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9E19022-CB41-04EC-CDEA-EC3885FF8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545" y="3429000"/>
            <a:ext cx="5330081" cy="2835876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B6BDAD09-07F5-7966-A34A-90981C8352A1}"/>
              </a:ext>
            </a:extLst>
          </p:cNvPr>
          <p:cNvSpPr/>
          <p:nvPr/>
        </p:nvSpPr>
        <p:spPr>
          <a:xfrm>
            <a:off x="5894173" y="4213831"/>
            <a:ext cx="6297827" cy="12311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 err="1">
                <a:latin typeface="Menlo" panose="020B0609030804020204" pitchFamily="49" charset="0"/>
              </a:rPr>
              <a:t>application.properties</a:t>
            </a:r>
            <a:r>
              <a:rPr lang="en-US" b="1" dirty="0">
                <a:latin typeface="Menlo" panose="020B0609030804020204" pitchFamily="49" charset="0"/>
              </a:rPr>
              <a:t> in resources folder</a:t>
            </a:r>
          </a:p>
          <a:p>
            <a:endParaRPr lang="en-US" sz="1400" dirty="0">
              <a:latin typeface="Menlo" panose="020B0609030804020204" pitchFamily="49" charset="0"/>
            </a:endParaRPr>
          </a:p>
          <a:p>
            <a:r>
              <a:rPr lang="en-US" sz="1400" dirty="0" err="1">
                <a:latin typeface="Menlo" panose="020B0609030804020204" pitchFamily="49" charset="0"/>
              </a:rPr>
              <a:t>spring.datasource.url</a:t>
            </a:r>
            <a:r>
              <a:rPr lang="en-US" sz="1400" dirty="0">
                <a:latin typeface="Menlo" panose="020B0609030804020204" pitchFamily="49" charset="0"/>
              </a:rPr>
              <a:t>=</a:t>
            </a:r>
            <a:r>
              <a:rPr lang="en-US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jdbc:mysql</a:t>
            </a:r>
            <a:r>
              <a:rPr lang="en-US" sz="1400" dirty="0">
                <a:solidFill>
                  <a:srgbClr val="CE9178"/>
                </a:solidFill>
                <a:latin typeface="Menlo" panose="020B0609030804020204" pitchFamily="49" charset="0"/>
              </a:rPr>
              <a:t>://43.156.230.87:3306/pet</a:t>
            </a:r>
            <a:endParaRPr lang="en-US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US" sz="1400" dirty="0" err="1">
                <a:latin typeface="Menlo" panose="020B0609030804020204" pitchFamily="49" charset="0"/>
              </a:rPr>
              <a:t>spring.datasource.username</a:t>
            </a:r>
            <a:r>
              <a:rPr lang="en-US" sz="1400" dirty="0">
                <a:latin typeface="Menlo" panose="020B0609030804020204" pitchFamily="49" charset="0"/>
              </a:rPr>
              <a:t>=</a:t>
            </a:r>
            <a:r>
              <a:rPr lang="en-US" sz="1400" dirty="0">
                <a:solidFill>
                  <a:srgbClr val="CE9178"/>
                </a:solidFill>
                <a:latin typeface="Menlo" panose="020B0609030804020204" pitchFamily="49" charset="0"/>
              </a:rPr>
              <a:t>pet</a:t>
            </a:r>
            <a:endParaRPr lang="en-US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US" sz="1400" dirty="0" err="1">
                <a:latin typeface="Menlo" panose="020B0609030804020204" pitchFamily="49" charset="0"/>
              </a:rPr>
              <a:t>spring.datasource.password</a:t>
            </a:r>
            <a:r>
              <a:rPr lang="en-US" sz="1400" dirty="0">
                <a:latin typeface="Menlo" panose="020B0609030804020204" pitchFamily="49" charset="0"/>
              </a:rPr>
              <a:t>=</a:t>
            </a:r>
            <a:r>
              <a:rPr lang="en-US" sz="1400" dirty="0">
                <a:solidFill>
                  <a:srgbClr val="CE9178"/>
                </a:solidFill>
                <a:latin typeface="Menlo" panose="020B0609030804020204" pitchFamily="49" charset="0"/>
              </a:rPr>
              <a:t>136896</a:t>
            </a:r>
            <a:endParaRPr lang="en-US" sz="1400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616804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7D31BFEB-A59D-61B6-F550-DC0DD95A2A3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38681"/>
          <a:stretch/>
        </p:blipFill>
        <p:spPr>
          <a:xfrm>
            <a:off x="660833" y="1452958"/>
            <a:ext cx="5071354" cy="44144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75D1E3B-CFD7-0CCB-45A0-A14520053E4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624" r="34665"/>
          <a:stretch/>
        </p:blipFill>
        <p:spPr>
          <a:xfrm>
            <a:off x="6459815" y="1452958"/>
            <a:ext cx="4632762" cy="4521246"/>
          </a:xfrm>
          <a:prstGeom prst="rect">
            <a:avLst/>
          </a:prstGeom>
        </p:spPr>
      </p:pic>
      <p:sp>
        <p:nvSpPr>
          <p:cNvPr id="11" name="文本框 15">
            <a:extLst>
              <a:ext uri="{FF2B5EF4-FFF2-40B4-BE49-F238E27FC236}">
                <a16:creationId xmlns:a16="http://schemas.microsoft.com/office/drawing/2014/main" id="{B5B48BCF-815C-DDA4-75B9-8025E90F375D}"/>
              </a:ext>
            </a:extLst>
          </p:cNvPr>
          <p:cNvSpPr txBox="1"/>
          <p:nvPr/>
        </p:nvSpPr>
        <p:spPr>
          <a:xfrm>
            <a:off x="242888" y="0"/>
            <a:ext cx="5749266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Test Endpoints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671481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182928" y="224852"/>
            <a:ext cx="4616392" cy="12501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 Live Demo 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B04815-E37C-550F-78A4-47D4FC2BFD36}"/>
              </a:ext>
            </a:extLst>
          </p:cNvPr>
          <p:cNvSpPr txBox="1"/>
          <p:nvPr/>
        </p:nvSpPr>
        <p:spPr>
          <a:xfrm>
            <a:off x="448288" y="1793247"/>
            <a:ext cx="488012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/>
              <a:t>UserName</a:t>
            </a:r>
            <a:r>
              <a:rPr lang="en-US" sz="2800" b="1" dirty="0"/>
              <a:t>: admin</a:t>
            </a:r>
          </a:p>
          <a:p>
            <a:r>
              <a:rPr lang="en-US" sz="2800" b="1" dirty="0"/>
              <a:t>Password:123456</a:t>
            </a:r>
          </a:p>
          <a:p>
            <a:endParaRPr lang="en-US" sz="2800" b="1" dirty="0"/>
          </a:p>
          <a:p>
            <a:r>
              <a:rPr lang="en-US" sz="2800" b="1" dirty="0" err="1"/>
              <a:t>UserName</a:t>
            </a:r>
            <a:r>
              <a:rPr lang="en-US" sz="2800" b="1" dirty="0"/>
              <a:t>: Nancy</a:t>
            </a:r>
          </a:p>
          <a:p>
            <a:r>
              <a:rPr lang="en-US" sz="2800" b="1" dirty="0"/>
              <a:t>Password:123456</a:t>
            </a:r>
          </a:p>
          <a:p>
            <a:endParaRPr lang="en-US" sz="2800" b="1" dirty="0"/>
          </a:p>
          <a:p>
            <a:r>
              <a:rPr lang="en-US" sz="2800" b="1" dirty="0">
                <a:hlinkClick r:id="rId2"/>
              </a:rPr>
              <a:t>http://localhost:3000/</a:t>
            </a:r>
            <a:endParaRPr lang="en-US" sz="2800" b="1" dirty="0"/>
          </a:p>
          <a:p>
            <a:endParaRPr lang="en-US" sz="2800" b="1" dirty="0"/>
          </a:p>
          <a:p>
            <a:endParaRPr lang="en-US" sz="2800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8BB01E-F4E5-84E8-CF69-17D523E391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03757" y="1986631"/>
            <a:ext cx="7275879" cy="4204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7096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Rectangle 31">
            <a:extLst>
              <a:ext uri="{FF2B5EF4-FFF2-40B4-BE49-F238E27FC236}">
                <a16:creationId xmlns:a16="http://schemas.microsoft.com/office/drawing/2014/main" id="{5725BDBC-F399-E242-B20A-18F795166FC4}"/>
              </a:ext>
            </a:extLst>
          </p:cNvPr>
          <p:cNvSpPr/>
          <p:nvPr/>
        </p:nvSpPr>
        <p:spPr>
          <a:xfrm>
            <a:off x="-9036" y="0"/>
            <a:ext cx="12192001" cy="6858000"/>
          </a:xfrm>
          <a:prstGeom prst="rect">
            <a:avLst/>
          </a:prstGeom>
          <a:solidFill>
            <a:srgbClr val="FF006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C9D0E54D-8A3C-C13B-4835-D385A40A1B9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571" t="-733" r="20154" b="733"/>
          <a:stretch/>
        </p:blipFill>
        <p:spPr>
          <a:xfrm>
            <a:off x="1784023" y="-37494"/>
            <a:ext cx="10413139" cy="6895493"/>
          </a:xfrm>
          <a:prstGeom prst="rect">
            <a:avLst/>
          </a:prstGeom>
        </p:spPr>
      </p:pic>
      <p:sp>
        <p:nvSpPr>
          <p:cNvPr id="46" name="文本框 15">
            <a:extLst>
              <a:ext uri="{FF2B5EF4-FFF2-40B4-BE49-F238E27FC236}">
                <a16:creationId xmlns:a16="http://schemas.microsoft.com/office/drawing/2014/main" id="{2658B750-3D18-B11C-D0E5-F2BCF6E8BEB6}"/>
              </a:ext>
            </a:extLst>
          </p:cNvPr>
          <p:cNvSpPr txBox="1"/>
          <p:nvPr/>
        </p:nvSpPr>
        <p:spPr>
          <a:xfrm>
            <a:off x="626105" y="941187"/>
            <a:ext cx="5469895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7200" b="1" dirty="0">
                <a:solidFill>
                  <a:srgbClr val="DBD8D8"/>
                </a:solidFill>
              </a:rPr>
              <a:t>Thank you for</a:t>
            </a:r>
          </a:p>
          <a:p>
            <a:r>
              <a:rPr kumimoji="1" lang="en-US" altLang="zh-CN" sz="7200" b="1" dirty="0">
                <a:solidFill>
                  <a:srgbClr val="DBD8D8"/>
                </a:solidFill>
              </a:rPr>
              <a:t>your time! </a:t>
            </a:r>
            <a:endParaRPr kumimoji="1" lang="zh-CN" altLang="en-US" sz="7200" b="1" dirty="0">
              <a:solidFill>
                <a:srgbClr val="DBD8D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435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39E0A44D-A778-9F43-8FAB-CCFB0E2A412E}"/>
              </a:ext>
            </a:extLst>
          </p:cNvPr>
          <p:cNvSpPr txBox="1"/>
          <p:nvPr/>
        </p:nvSpPr>
        <p:spPr>
          <a:xfrm>
            <a:off x="5687975" y="1427652"/>
            <a:ext cx="866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rgbClr val="1E2327"/>
                </a:solidFill>
              </a:rPr>
              <a:t>01</a:t>
            </a:r>
            <a:endParaRPr kumimoji="1" lang="zh-CN" altLang="en-US" sz="4800" dirty="0">
              <a:solidFill>
                <a:srgbClr val="1E2327"/>
              </a:solidFill>
            </a:endParaRPr>
          </a:p>
        </p:txBody>
      </p:sp>
      <p:sp>
        <p:nvSpPr>
          <p:cNvPr id="6" name="文本框 16">
            <a:extLst>
              <a:ext uri="{FF2B5EF4-FFF2-40B4-BE49-F238E27FC236}">
                <a16:creationId xmlns:a16="http://schemas.microsoft.com/office/drawing/2014/main" id="{FD227C4C-BABE-964C-93D2-72C8CDF080C4}"/>
              </a:ext>
            </a:extLst>
          </p:cNvPr>
          <p:cNvSpPr txBox="1"/>
          <p:nvPr/>
        </p:nvSpPr>
        <p:spPr>
          <a:xfrm>
            <a:off x="6683430" y="1507546"/>
            <a:ext cx="2647669" cy="671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600" b="1" dirty="0">
                <a:solidFill>
                  <a:srgbClr val="C71B36"/>
                </a:solidFill>
              </a:rPr>
              <a:t>Introduction</a:t>
            </a:r>
            <a:endParaRPr kumimoji="1" lang="zh-CN" altLang="en-US" sz="3600" b="1" dirty="0">
              <a:solidFill>
                <a:srgbClr val="C71B36"/>
              </a:solidFill>
            </a:endParaRPr>
          </a:p>
        </p:txBody>
      </p:sp>
      <p:cxnSp>
        <p:nvCxnSpPr>
          <p:cNvPr id="7" name="直线连接符 17">
            <a:extLst>
              <a:ext uri="{FF2B5EF4-FFF2-40B4-BE49-F238E27FC236}">
                <a16:creationId xmlns:a16="http://schemas.microsoft.com/office/drawing/2014/main" id="{39687CA2-8A8A-AD40-9D9D-2D773415A146}"/>
              </a:ext>
            </a:extLst>
          </p:cNvPr>
          <p:cNvCxnSpPr>
            <a:cxnSpLocks/>
          </p:cNvCxnSpPr>
          <p:nvPr/>
        </p:nvCxnSpPr>
        <p:spPr>
          <a:xfrm>
            <a:off x="6573422" y="1643095"/>
            <a:ext cx="0" cy="480882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文本框 19">
            <a:extLst>
              <a:ext uri="{FF2B5EF4-FFF2-40B4-BE49-F238E27FC236}">
                <a16:creationId xmlns:a16="http://schemas.microsoft.com/office/drawing/2014/main" id="{CFF8727E-D1BE-8E46-822F-B0766EDC994C}"/>
              </a:ext>
            </a:extLst>
          </p:cNvPr>
          <p:cNvSpPr txBox="1"/>
          <p:nvPr/>
        </p:nvSpPr>
        <p:spPr>
          <a:xfrm>
            <a:off x="6683430" y="2543478"/>
            <a:ext cx="5172040" cy="67120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600" b="1" dirty="0">
                <a:solidFill>
                  <a:srgbClr val="C71B36"/>
                </a:solidFill>
              </a:rPr>
              <a:t>Use Case &amp; Class Diagram</a:t>
            </a:r>
            <a:endParaRPr kumimoji="1" lang="zh-CN" altLang="en-US" sz="3600" b="1" dirty="0">
              <a:solidFill>
                <a:srgbClr val="C71B36"/>
              </a:solidFill>
            </a:endParaRPr>
          </a:p>
        </p:txBody>
      </p:sp>
      <p:sp>
        <p:nvSpPr>
          <p:cNvPr id="9" name="文本框 20">
            <a:extLst>
              <a:ext uri="{FF2B5EF4-FFF2-40B4-BE49-F238E27FC236}">
                <a16:creationId xmlns:a16="http://schemas.microsoft.com/office/drawing/2014/main" id="{E431F1F2-6D69-B64B-B20B-6310C6604A57}"/>
              </a:ext>
            </a:extLst>
          </p:cNvPr>
          <p:cNvSpPr txBox="1"/>
          <p:nvPr/>
        </p:nvSpPr>
        <p:spPr>
          <a:xfrm>
            <a:off x="5684375" y="2426008"/>
            <a:ext cx="866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rgbClr val="1E2327"/>
                </a:solidFill>
              </a:rPr>
              <a:t>02</a:t>
            </a:r>
            <a:endParaRPr kumimoji="1" lang="zh-CN" altLang="en-US" sz="4800" dirty="0">
              <a:solidFill>
                <a:srgbClr val="1E2327"/>
              </a:solidFill>
            </a:endParaRPr>
          </a:p>
        </p:txBody>
      </p:sp>
      <p:cxnSp>
        <p:nvCxnSpPr>
          <p:cNvPr id="10" name="直线连接符 21">
            <a:extLst>
              <a:ext uri="{FF2B5EF4-FFF2-40B4-BE49-F238E27FC236}">
                <a16:creationId xmlns:a16="http://schemas.microsoft.com/office/drawing/2014/main" id="{4E03C459-AC8D-D54C-AFB6-C3BC0671E50B}"/>
              </a:ext>
            </a:extLst>
          </p:cNvPr>
          <p:cNvCxnSpPr>
            <a:cxnSpLocks/>
          </p:cNvCxnSpPr>
          <p:nvPr/>
        </p:nvCxnSpPr>
        <p:spPr>
          <a:xfrm>
            <a:off x="6569822" y="2601065"/>
            <a:ext cx="0" cy="480882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文本框 23">
            <a:extLst>
              <a:ext uri="{FF2B5EF4-FFF2-40B4-BE49-F238E27FC236}">
                <a16:creationId xmlns:a16="http://schemas.microsoft.com/office/drawing/2014/main" id="{FA80EBC8-5C63-E540-9DFA-26A05B72B469}"/>
              </a:ext>
            </a:extLst>
          </p:cNvPr>
          <p:cNvSpPr txBox="1"/>
          <p:nvPr/>
        </p:nvSpPr>
        <p:spPr>
          <a:xfrm>
            <a:off x="6696499" y="3508290"/>
            <a:ext cx="5040637" cy="6712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600" b="1" dirty="0">
                <a:solidFill>
                  <a:srgbClr val="C71B36"/>
                </a:solidFill>
              </a:rPr>
              <a:t>UI &amp; Database</a:t>
            </a:r>
            <a:r>
              <a:rPr kumimoji="1" lang="zh-CN" altLang="en-US" sz="3600" b="1" dirty="0">
                <a:solidFill>
                  <a:srgbClr val="C71B36"/>
                </a:solidFill>
              </a:rPr>
              <a:t> </a:t>
            </a:r>
            <a:r>
              <a:rPr kumimoji="1" lang="en-US" altLang="zh-CN" sz="3600" b="1" dirty="0">
                <a:solidFill>
                  <a:srgbClr val="C71B36"/>
                </a:solidFill>
              </a:rPr>
              <a:t>Design</a:t>
            </a:r>
            <a:endParaRPr kumimoji="1" lang="zh-CN" altLang="en-US" sz="3600" b="1" dirty="0">
              <a:solidFill>
                <a:srgbClr val="C71B36"/>
              </a:solidFill>
            </a:endParaRPr>
          </a:p>
        </p:txBody>
      </p:sp>
      <p:sp>
        <p:nvSpPr>
          <p:cNvPr id="12" name="文本框 24">
            <a:extLst>
              <a:ext uri="{FF2B5EF4-FFF2-40B4-BE49-F238E27FC236}">
                <a16:creationId xmlns:a16="http://schemas.microsoft.com/office/drawing/2014/main" id="{BB86D619-28DE-D94D-879B-68B617BEA812}"/>
              </a:ext>
            </a:extLst>
          </p:cNvPr>
          <p:cNvSpPr txBox="1"/>
          <p:nvPr/>
        </p:nvSpPr>
        <p:spPr>
          <a:xfrm>
            <a:off x="5684375" y="3433517"/>
            <a:ext cx="866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rgbClr val="1E2327"/>
                </a:solidFill>
              </a:rPr>
              <a:t>03</a:t>
            </a:r>
            <a:endParaRPr kumimoji="1" lang="zh-CN" altLang="en-US" sz="4800" dirty="0">
              <a:solidFill>
                <a:srgbClr val="1E2327"/>
              </a:solidFill>
            </a:endParaRPr>
          </a:p>
        </p:txBody>
      </p:sp>
      <p:cxnSp>
        <p:nvCxnSpPr>
          <p:cNvPr id="13" name="直线连接符 25">
            <a:extLst>
              <a:ext uri="{FF2B5EF4-FFF2-40B4-BE49-F238E27FC236}">
                <a16:creationId xmlns:a16="http://schemas.microsoft.com/office/drawing/2014/main" id="{FA0D8A7A-2ED7-BA42-9808-E16EAF0D125E}"/>
              </a:ext>
            </a:extLst>
          </p:cNvPr>
          <p:cNvCxnSpPr>
            <a:cxnSpLocks/>
          </p:cNvCxnSpPr>
          <p:nvPr/>
        </p:nvCxnSpPr>
        <p:spPr>
          <a:xfrm>
            <a:off x="6569822" y="3608574"/>
            <a:ext cx="0" cy="480882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文本框 27">
            <a:extLst>
              <a:ext uri="{FF2B5EF4-FFF2-40B4-BE49-F238E27FC236}">
                <a16:creationId xmlns:a16="http://schemas.microsoft.com/office/drawing/2014/main" id="{438E3106-E97B-8C4C-882A-59019C2438FF}"/>
              </a:ext>
            </a:extLst>
          </p:cNvPr>
          <p:cNvSpPr txBox="1"/>
          <p:nvPr/>
        </p:nvSpPr>
        <p:spPr>
          <a:xfrm>
            <a:off x="6696499" y="4473135"/>
            <a:ext cx="4846759" cy="6712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600" b="1" dirty="0">
                <a:solidFill>
                  <a:srgbClr val="C71B36"/>
                </a:solidFill>
              </a:rPr>
              <a:t>Spring Boot &amp; React</a:t>
            </a:r>
            <a:endParaRPr kumimoji="1" lang="zh-CN" altLang="en-US" sz="3600" b="1" dirty="0">
              <a:solidFill>
                <a:srgbClr val="C71B36"/>
              </a:solidFill>
            </a:endParaRPr>
          </a:p>
        </p:txBody>
      </p:sp>
      <p:sp>
        <p:nvSpPr>
          <p:cNvPr id="15" name="文本框 28">
            <a:extLst>
              <a:ext uri="{FF2B5EF4-FFF2-40B4-BE49-F238E27FC236}">
                <a16:creationId xmlns:a16="http://schemas.microsoft.com/office/drawing/2014/main" id="{4974F1AC-90AE-2C42-ACAC-37D4705110FB}"/>
              </a:ext>
            </a:extLst>
          </p:cNvPr>
          <p:cNvSpPr txBox="1"/>
          <p:nvPr/>
        </p:nvSpPr>
        <p:spPr>
          <a:xfrm>
            <a:off x="5687975" y="4414078"/>
            <a:ext cx="866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rgbClr val="1E2327"/>
                </a:solidFill>
              </a:rPr>
              <a:t>04</a:t>
            </a:r>
            <a:endParaRPr kumimoji="1" lang="zh-CN" altLang="en-US" sz="4800" dirty="0">
              <a:solidFill>
                <a:srgbClr val="1E2327"/>
              </a:solidFill>
            </a:endParaRPr>
          </a:p>
        </p:txBody>
      </p:sp>
      <p:cxnSp>
        <p:nvCxnSpPr>
          <p:cNvPr id="16" name="直线连接符 29">
            <a:extLst>
              <a:ext uri="{FF2B5EF4-FFF2-40B4-BE49-F238E27FC236}">
                <a16:creationId xmlns:a16="http://schemas.microsoft.com/office/drawing/2014/main" id="{609D28D8-5DB1-F44F-BC18-D1C60E43822D}"/>
              </a:ext>
            </a:extLst>
          </p:cNvPr>
          <p:cNvCxnSpPr>
            <a:cxnSpLocks/>
          </p:cNvCxnSpPr>
          <p:nvPr/>
        </p:nvCxnSpPr>
        <p:spPr>
          <a:xfrm>
            <a:off x="6573422" y="4589135"/>
            <a:ext cx="0" cy="480882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文本框 27">
            <a:extLst>
              <a:ext uri="{FF2B5EF4-FFF2-40B4-BE49-F238E27FC236}">
                <a16:creationId xmlns:a16="http://schemas.microsoft.com/office/drawing/2014/main" id="{8784EE24-D197-1B4B-89D3-1F0B76A89D08}"/>
              </a:ext>
            </a:extLst>
          </p:cNvPr>
          <p:cNvSpPr txBox="1"/>
          <p:nvPr/>
        </p:nvSpPr>
        <p:spPr>
          <a:xfrm>
            <a:off x="6683430" y="5510504"/>
            <a:ext cx="4846759" cy="67127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3600" b="1" dirty="0">
                <a:solidFill>
                  <a:srgbClr val="C71B36"/>
                </a:solidFill>
              </a:rPr>
              <a:t>Live Demo </a:t>
            </a:r>
            <a:endParaRPr kumimoji="1" lang="zh-CN" altLang="en-US" sz="3600" b="1" dirty="0">
              <a:solidFill>
                <a:srgbClr val="C71B36"/>
              </a:solidFill>
            </a:endParaRPr>
          </a:p>
        </p:txBody>
      </p:sp>
      <p:sp>
        <p:nvSpPr>
          <p:cNvPr id="18" name="文本框 28">
            <a:extLst>
              <a:ext uri="{FF2B5EF4-FFF2-40B4-BE49-F238E27FC236}">
                <a16:creationId xmlns:a16="http://schemas.microsoft.com/office/drawing/2014/main" id="{BDA16409-4BA5-6B4A-9790-17B58CFA1DDE}"/>
              </a:ext>
            </a:extLst>
          </p:cNvPr>
          <p:cNvSpPr txBox="1"/>
          <p:nvPr/>
        </p:nvSpPr>
        <p:spPr>
          <a:xfrm>
            <a:off x="5671969" y="5409366"/>
            <a:ext cx="80983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800" dirty="0">
                <a:solidFill>
                  <a:srgbClr val="1E2327"/>
                </a:solidFill>
              </a:rPr>
              <a:t>05</a:t>
            </a:r>
            <a:endParaRPr kumimoji="1" lang="zh-CN" altLang="en-US" sz="4800" dirty="0">
              <a:solidFill>
                <a:srgbClr val="1E2327"/>
              </a:solidFill>
            </a:endParaRPr>
          </a:p>
        </p:txBody>
      </p:sp>
      <p:cxnSp>
        <p:nvCxnSpPr>
          <p:cNvPr id="19" name="直线连接符 29">
            <a:extLst>
              <a:ext uri="{FF2B5EF4-FFF2-40B4-BE49-F238E27FC236}">
                <a16:creationId xmlns:a16="http://schemas.microsoft.com/office/drawing/2014/main" id="{BA42AC03-3B9C-9B4A-BE01-8FCB0775AB02}"/>
              </a:ext>
            </a:extLst>
          </p:cNvPr>
          <p:cNvCxnSpPr>
            <a:cxnSpLocks/>
          </p:cNvCxnSpPr>
          <p:nvPr/>
        </p:nvCxnSpPr>
        <p:spPr>
          <a:xfrm>
            <a:off x="6566817" y="5601854"/>
            <a:ext cx="0" cy="480882"/>
          </a:xfrm>
          <a:prstGeom prst="line">
            <a:avLst/>
          </a:prstGeom>
          <a:ln w="12700" cmpd="sng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4B4F0DCD-5D85-4E27-4CF8-7A62D98292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5880" y="-23792"/>
            <a:ext cx="5172045" cy="6905584"/>
          </a:xfrm>
          <a:prstGeom prst="rect">
            <a:avLst/>
          </a:prstGeom>
        </p:spPr>
      </p:pic>
      <p:sp>
        <p:nvSpPr>
          <p:cNvPr id="26" name="文本框 15">
            <a:extLst>
              <a:ext uri="{FF2B5EF4-FFF2-40B4-BE49-F238E27FC236}">
                <a16:creationId xmlns:a16="http://schemas.microsoft.com/office/drawing/2014/main" id="{26944D9E-DE85-4739-D622-AE1CA538B6F7}"/>
              </a:ext>
            </a:extLst>
          </p:cNvPr>
          <p:cNvSpPr txBox="1"/>
          <p:nvPr/>
        </p:nvSpPr>
        <p:spPr>
          <a:xfrm>
            <a:off x="5625582" y="83629"/>
            <a:ext cx="308257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7200" b="1" dirty="0">
                <a:solidFill>
                  <a:srgbClr val="C71B36"/>
                </a:solidFill>
              </a:rPr>
              <a:t>Agenda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59777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15">
            <a:extLst>
              <a:ext uri="{FF2B5EF4-FFF2-40B4-BE49-F238E27FC236}">
                <a16:creationId xmlns:a16="http://schemas.microsoft.com/office/drawing/2014/main" id="{727D2743-0B6C-1B52-F0A4-4AC448BE7543}"/>
              </a:ext>
            </a:extLst>
          </p:cNvPr>
          <p:cNvSpPr txBox="1"/>
          <p:nvPr/>
        </p:nvSpPr>
        <p:spPr>
          <a:xfrm>
            <a:off x="615090" y="319612"/>
            <a:ext cx="4968989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Introduction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1D034C-0FE5-1F00-A238-5E1C264CC1EA}"/>
              </a:ext>
            </a:extLst>
          </p:cNvPr>
          <p:cNvSpPr txBox="1"/>
          <p:nvPr/>
        </p:nvSpPr>
        <p:spPr>
          <a:xfrm>
            <a:off x="698481" y="3046911"/>
            <a:ext cx="109728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Admin/Customer log in.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Admin edits employee schedule.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Customers edit pet information.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Displays the booking time list.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Customers make an appointment on choosing service kind and time. </a:t>
            </a:r>
          </a:p>
          <a:p>
            <a:pPr marL="457200" indent="-457200">
              <a:buFont typeface="Wingdings" pitchFamily="2" charset="2"/>
              <a:buChar char="§"/>
            </a:pPr>
            <a:r>
              <a:rPr lang="en-US" sz="2800" dirty="0"/>
              <a:t>The appointment information will be displayed.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66E026-8F28-17C2-3C8F-57CC4BC3EE6F}"/>
              </a:ext>
            </a:extLst>
          </p:cNvPr>
          <p:cNvSpPr txBox="1"/>
          <p:nvPr/>
        </p:nvSpPr>
        <p:spPr>
          <a:xfrm>
            <a:off x="698481" y="1944717"/>
            <a:ext cx="1114828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A website help customers book pet grooming services. </a:t>
            </a:r>
          </a:p>
          <a:p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1321561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3D5692-92E2-BE59-1832-909E90C436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0437" y="959178"/>
            <a:ext cx="8950901" cy="5898821"/>
          </a:xfrm>
          <a:prstGeom prst="rect">
            <a:avLst/>
          </a:prstGeom>
        </p:spPr>
      </p:pic>
      <p:sp>
        <p:nvSpPr>
          <p:cNvPr id="7" name="文本框 15">
            <a:extLst>
              <a:ext uri="{FF2B5EF4-FFF2-40B4-BE49-F238E27FC236}">
                <a16:creationId xmlns:a16="http://schemas.microsoft.com/office/drawing/2014/main" id="{7D7984C6-2EE0-843C-D434-2BE0AC24EE6F}"/>
              </a:ext>
            </a:extLst>
          </p:cNvPr>
          <p:cNvSpPr txBox="1"/>
          <p:nvPr/>
        </p:nvSpPr>
        <p:spPr>
          <a:xfrm>
            <a:off x="315053" y="0"/>
            <a:ext cx="7031669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Use Case Diagram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71526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E8D1DE6-0A17-C425-6FD1-13BACB9D0A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25" y="1413769"/>
            <a:ext cx="10751624" cy="5444231"/>
          </a:xfrm>
          <a:prstGeom prst="rect">
            <a:avLst/>
          </a:prstGeom>
        </p:spPr>
      </p:pic>
      <p:sp>
        <p:nvSpPr>
          <p:cNvPr id="6" name="文本框 15">
            <a:extLst>
              <a:ext uri="{FF2B5EF4-FFF2-40B4-BE49-F238E27FC236}">
                <a16:creationId xmlns:a16="http://schemas.microsoft.com/office/drawing/2014/main" id="{92867D13-AF88-7E21-FA6E-F889ECA86CBF}"/>
              </a:ext>
            </a:extLst>
          </p:cNvPr>
          <p:cNvSpPr txBox="1"/>
          <p:nvPr/>
        </p:nvSpPr>
        <p:spPr>
          <a:xfrm>
            <a:off x="579169" y="0"/>
            <a:ext cx="5516831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Class Diagram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52293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7FC6E81-4717-8853-774C-36B815D864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888" y="1250214"/>
            <a:ext cx="11706224" cy="5315201"/>
          </a:xfrm>
          <a:prstGeom prst="rect">
            <a:avLst/>
          </a:prstGeom>
        </p:spPr>
      </p:pic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536307" y="0"/>
            <a:ext cx="3817071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UI Design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03599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242888" y="0"/>
            <a:ext cx="6546985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Database Design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EDE240E-F05F-D6B0-F92F-D2D8E35A21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52401010"/>
              </p:ext>
            </p:extLst>
          </p:nvPr>
        </p:nvGraphicFramePr>
        <p:xfrm>
          <a:off x="628652" y="1600200"/>
          <a:ext cx="4953634" cy="835820"/>
        </p:xfrm>
        <a:graphic>
          <a:graphicData uri="http://schemas.openxmlformats.org/drawingml/2006/table">
            <a:tbl>
              <a:tblPr firstRow="1" firstCol="1" bandRow="1">
                <a:tableStyleId>{793D81CF-94F2-401A-BA57-92F5A7B2D0C5}</a:tableStyleId>
              </a:tblPr>
              <a:tblGrid>
                <a:gridCol w="202293">
                  <a:extLst>
                    <a:ext uri="{9D8B030D-6E8A-4147-A177-3AD203B41FA5}">
                      <a16:colId xmlns:a16="http://schemas.microsoft.com/office/drawing/2014/main" val="2833521353"/>
                    </a:ext>
                  </a:extLst>
                </a:gridCol>
                <a:gridCol w="1001287">
                  <a:extLst>
                    <a:ext uri="{9D8B030D-6E8A-4147-A177-3AD203B41FA5}">
                      <a16:colId xmlns:a16="http://schemas.microsoft.com/office/drawing/2014/main" val="211894066"/>
                    </a:ext>
                  </a:extLst>
                </a:gridCol>
                <a:gridCol w="732835">
                  <a:extLst>
                    <a:ext uri="{9D8B030D-6E8A-4147-A177-3AD203B41FA5}">
                      <a16:colId xmlns:a16="http://schemas.microsoft.com/office/drawing/2014/main" val="155117832"/>
                    </a:ext>
                  </a:extLst>
                </a:gridCol>
                <a:gridCol w="1356890">
                  <a:extLst>
                    <a:ext uri="{9D8B030D-6E8A-4147-A177-3AD203B41FA5}">
                      <a16:colId xmlns:a16="http://schemas.microsoft.com/office/drawing/2014/main" val="4139697069"/>
                    </a:ext>
                  </a:extLst>
                </a:gridCol>
                <a:gridCol w="1660329">
                  <a:extLst>
                    <a:ext uri="{9D8B030D-6E8A-4147-A177-3AD203B41FA5}">
                      <a16:colId xmlns:a16="http://schemas.microsoft.com/office/drawing/2014/main" val="1075295045"/>
                    </a:ext>
                  </a:extLst>
                </a:gridCol>
              </a:tblGrid>
              <a:tr h="20895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  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column 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datatype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09549121"/>
                  </a:ext>
                </a:extLst>
              </a:tr>
              <a:tr h="208955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emp_id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employee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primary key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76931954"/>
                  </a:ext>
                </a:extLst>
              </a:tr>
              <a:tr h="208955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emp_name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varchar(20)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name of employee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881501872"/>
                  </a:ext>
                </a:extLst>
              </a:tr>
              <a:tr h="208955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 err="1">
                          <a:effectLst/>
                        </a:rPr>
                        <a:t>is_supervisor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boolean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have priority to edit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endParaRPr lang="en-US" sz="1200" dirty="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10395625"/>
                  </a:ext>
                </a:extLst>
              </a:tr>
            </a:tbl>
          </a:graphicData>
        </a:graphic>
      </p:graphicFrame>
      <p:sp>
        <p:nvSpPr>
          <p:cNvPr id="3" name="Rectangle 2">
            <a:extLst>
              <a:ext uri="{FF2B5EF4-FFF2-40B4-BE49-F238E27FC236}">
                <a16:creationId xmlns:a16="http://schemas.microsoft.com/office/drawing/2014/main" id="{70A31930-D141-D5D5-1205-AE789EB65F94}"/>
              </a:ext>
            </a:extLst>
          </p:cNvPr>
          <p:cNvSpPr/>
          <p:nvPr/>
        </p:nvSpPr>
        <p:spPr>
          <a:xfrm>
            <a:off x="105507" y="1230868"/>
            <a:ext cx="2239109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Table Employee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99B33E3A-C726-862E-3322-8EDD841FDD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69236163"/>
              </p:ext>
            </p:extLst>
          </p:nvPr>
        </p:nvGraphicFramePr>
        <p:xfrm>
          <a:off x="6471992" y="1600200"/>
          <a:ext cx="4968875" cy="1016000"/>
        </p:xfrm>
        <a:graphic>
          <a:graphicData uri="http://schemas.openxmlformats.org/drawingml/2006/table">
            <a:tbl>
              <a:tblPr firstRow="1" firstCol="1" bandRow="1">
                <a:tableStyleId>{793D81CF-94F2-401A-BA57-92F5A7B2D0C5}</a:tableStyleId>
              </a:tblPr>
              <a:tblGrid>
                <a:gridCol w="228600">
                  <a:extLst>
                    <a:ext uri="{9D8B030D-6E8A-4147-A177-3AD203B41FA5}">
                      <a16:colId xmlns:a16="http://schemas.microsoft.com/office/drawing/2014/main" val="1687432275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795335644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2910455419"/>
                    </a:ext>
                  </a:extLst>
                </a:gridCol>
                <a:gridCol w="1603375">
                  <a:extLst>
                    <a:ext uri="{9D8B030D-6E8A-4147-A177-3AD203B41FA5}">
                      <a16:colId xmlns:a16="http://schemas.microsoft.com/office/drawing/2014/main" val="1945133820"/>
                    </a:ext>
                  </a:extLst>
                </a:gridCol>
                <a:gridCol w="1425575">
                  <a:extLst>
                    <a:ext uri="{9D8B030D-6E8A-4147-A177-3AD203B41FA5}">
                      <a16:colId xmlns:a16="http://schemas.microsoft.com/office/drawing/2014/main" val="3904838425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column 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datatype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92844554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schedule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primary key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5066017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emp_id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employee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242816362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work_time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worktime of employee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l"/>
                      <a:endParaRPr lang="en-US" sz="1200">
                        <a:effectLst/>
                        <a:latin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2459725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available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boolean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Whether can be book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If booked, = False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54666099"/>
                  </a:ext>
                </a:extLst>
              </a:tr>
            </a:tbl>
          </a:graphicData>
        </a:graphic>
      </p:graphicFrame>
      <p:sp>
        <p:nvSpPr>
          <p:cNvPr id="7" name="Rectangle 6">
            <a:extLst>
              <a:ext uri="{FF2B5EF4-FFF2-40B4-BE49-F238E27FC236}">
                <a16:creationId xmlns:a16="http://schemas.microsoft.com/office/drawing/2014/main" id="{F0CD4C9E-287F-BD9A-A87B-CF2A8C22FCF8}"/>
              </a:ext>
            </a:extLst>
          </p:cNvPr>
          <p:cNvSpPr/>
          <p:nvPr/>
        </p:nvSpPr>
        <p:spPr>
          <a:xfrm>
            <a:off x="5897196" y="1230868"/>
            <a:ext cx="20601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457200" marR="0">
              <a:spcBef>
                <a:spcPts val="0"/>
              </a:spcBef>
              <a:spcAft>
                <a:spcPts val="0"/>
              </a:spcAft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Table Schedule</a:t>
            </a:r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CF26FFF-0720-3BBE-0F93-63490AFA06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24922715"/>
              </p:ext>
            </p:extLst>
          </p:nvPr>
        </p:nvGraphicFramePr>
        <p:xfrm>
          <a:off x="613411" y="3202781"/>
          <a:ext cx="4968875" cy="1219200"/>
        </p:xfrm>
        <a:graphic>
          <a:graphicData uri="http://schemas.openxmlformats.org/drawingml/2006/table">
            <a:tbl>
              <a:tblPr firstRow="1" firstCol="1" bandRow="1">
                <a:tableStyleId>{793D81CF-94F2-401A-BA57-92F5A7B2D0C5}</a:tableStyleId>
              </a:tblPr>
              <a:tblGrid>
                <a:gridCol w="228600">
                  <a:extLst>
                    <a:ext uri="{9D8B030D-6E8A-4147-A177-3AD203B41FA5}">
                      <a16:colId xmlns:a16="http://schemas.microsoft.com/office/drawing/2014/main" val="3446433612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1295297249"/>
                    </a:ext>
                  </a:extLst>
                </a:gridCol>
                <a:gridCol w="771525">
                  <a:extLst>
                    <a:ext uri="{9D8B030D-6E8A-4147-A177-3AD203B41FA5}">
                      <a16:colId xmlns:a16="http://schemas.microsoft.com/office/drawing/2014/main" val="1403488181"/>
                    </a:ext>
                  </a:extLst>
                </a:gridCol>
                <a:gridCol w="1603375">
                  <a:extLst>
                    <a:ext uri="{9D8B030D-6E8A-4147-A177-3AD203B41FA5}">
                      <a16:colId xmlns:a16="http://schemas.microsoft.com/office/drawing/2014/main" val="2085261296"/>
                    </a:ext>
                  </a:extLst>
                </a:gridCol>
                <a:gridCol w="1425575">
                  <a:extLst>
                    <a:ext uri="{9D8B030D-6E8A-4147-A177-3AD203B41FA5}">
                      <a16:colId xmlns:a16="http://schemas.microsoft.com/office/drawing/2014/main" val="88276378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column 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datatype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79915552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cus_id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primary key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08792426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cus_name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varchar(20)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name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50307096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gender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boolean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gender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 = female, 1 = male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4076185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birthday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birthday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74739338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phone_num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phone number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1693278"/>
                  </a:ext>
                </a:extLst>
              </a:tr>
            </a:tbl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0822B1B9-5712-8B6C-8538-A22D7BFE5D96}"/>
              </a:ext>
            </a:extLst>
          </p:cNvPr>
          <p:cNvSpPr/>
          <p:nvPr/>
        </p:nvSpPr>
        <p:spPr>
          <a:xfrm>
            <a:off x="105507" y="2786006"/>
            <a:ext cx="211141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7200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Table Customer</a:t>
            </a:r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2F8E2EDB-F327-163D-F15F-5E65E987DB5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627382"/>
              </p:ext>
            </p:extLst>
          </p:nvPr>
        </p:nvGraphicFramePr>
        <p:xfrm>
          <a:off x="6471991" y="3232942"/>
          <a:ext cx="4968875" cy="1219200"/>
        </p:xfrm>
        <a:graphic>
          <a:graphicData uri="http://schemas.openxmlformats.org/drawingml/2006/table">
            <a:tbl>
              <a:tblPr firstRow="1" firstCol="1" bandRow="1">
                <a:tableStyleId>{793D81CF-94F2-401A-BA57-92F5A7B2D0C5}</a:tableStyleId>
              </a:tblPr>
              <a:tblGrid>
                <a:gridCol w="228600">
                  <a:extLst>
                    <a:ext uri="{9D8B030D-6E8A-4147-A177-3AD203B41FA5}">
                      <a16:colId xmlns:a16="http://schemas.microsoft.com/office/drawing/2014/main" val="462598663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2613487230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3319620643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839646757"/>
                    </a:ext>
                  </a:extLst>
                </a:gridCol>
                <a:gridCol w="1425575">
                  <a:extLst>
                    <a:ext uri="{9D8B030D-6E8A-4147-A177-3AD203B41FA5}">
                      <a16:colId xmlns:a16="http://schemas.microsoft.com/office/drawing/2014/main" val="3121827671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column 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datatype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8821962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pet_id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pet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primary key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5143596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pet_name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varchar(20)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name of pet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32929745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gender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boolean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gender of pet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 = female, 1 = male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146090137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birthday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birthday of pet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53617732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cus_id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823343676"/>
                  </a:ext>
                </a:extLst>
              </a:tr>
            </a:tbl>
          </a:graphicData>
        </a:graphic>
      </p:graphicFrame>
      <p:sp>
        <p:nvSpPr>
          <p:cNvPr id="11" name="Rectangle 10">
            <a:extLst>
              <a:ext uri="{FF2B5EF4-FFF2-40B4-BE49-F238E27FC236}">
                <a16:creationId xmlns:a16="http://schemas.microsoft.com/office/drawing/2014/main" id="{3ED8A6C1-A2CD-D8B9-A1C8-4479C7E9D316}"/>
              </a:ext>
            </a:extLst>
          </p:cNvPr>
          <p:cNvSpPr/>
          <p:nvPr/>
        </p:nvSpPr>
        <p:spPr>
          <a:xfrm>
            <a:off x="5897196" y="2831068"/>
            <a:ext cx="1508683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7200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Table Pet</a:t>
            </a:r>
          </a:p>
        </p:txBody>
      </p:sp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AB78255C-AC78-AE19-8227-F9BCC736B0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4532946"/>
              </p:ext>
            </p:extLst>
          </p:nvPr>
        </p:nvGraphicFramePr>
        <p:xfrm>
          <a:off x="613411" y="5257800"/>
          <a:ext cx="5026025" cy="1339850"/>
        </p:xfrm>
        <a:graphic>
          <a:graphicData uri="http://schemas.openxmlformats.org/drawingml/2006/table">
            <a:tbl>
              <a:tblPr firstRow="1" firstCol="1" bandRow="1">
                <a:tableStyleId>{793D81CF-94F2-401A-BA57-92F5A7B2D0C5}</a:tableStyleId>
              </a:tblPr>
              <a:tblGrid>
                <a:gridCol w="228600">
                  <a:extLst>
                    <a:ext uri="{9D8B030D-6E8A-4147-A177-3AD203B41FA5}">
                      <a16:colId xmlns:a16="http://schemas.microsoft.com/office/drawing/2014/main" val="903713639"/>
                    </a:ext>
                  </a:extLst>
                </a:gridCol>
                <a:gridCol w="939800">
                  <a:extLst>
                    <a:ext uri="{9D8B030D-6E8A-4147-A177-3AD203B41FA5}">
                      <a16:colId xmlns:a16="http://schemas.microsoft.com/office/drawing/2014/main" val="572645991"/>
                    </a:ext>
                  </a:extLst>
                </a:gridCol>
                <a:gridCol w="825500">
                  <a:extLst>
                    <a:ext uri="{9D8B030D-6E8A-4147-A177-3AD203B41FA5}">
                      <a16:colId xmlns:a16="http://schemas.microsoft.com/office/drawing/2014/main" val="549211898"/>
                    </a:ext>
                  </a:extLst>
                </a:gridCol>
                <a:gridCol w="1549400">
                  <a:extLst>
                    <a:ext uri="{9D8B030D-6E8A-4147-A177-3AD203B41FA5}">
                      <a16:colId xmlns:a16="http://schemas.microsoft.com/office/drawing/2014/main" val="3745391280"/>
                    </a:ext>
                  </a:extLst>
                </a:gridCol>
                <a:gridCol w="1482725">
                  <a:extLst>
                    <a:ext uri="{9D8B030D-6E8A-4147-A177-3AD203B41FA5}">
                      <a16:colId xmlns:a16="http://schemas.microsoft.com/office/drawing/2014/main" val="1838021038"/>
                    </a:ext>
                  </a:extLst>
                </a:gridCol>
              </a:tblGrid>
              <a:tr h="222250"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column name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datatype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description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note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509872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1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book_id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book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primary key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26891985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2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cus_id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customer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588501868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3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service_kind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kind of service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0 = pet wash, 1= pet grooming, ...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40100152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4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s_id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schedule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</a:rPr>
                        <a:t> 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715353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marL="0" marR="0" algn="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5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pet_id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int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000">
                          <a:effectLst/>
                        </a:rPr>
                        <a:t>the id of pet</a:t>
                      </a:r>
                      <a:endParaRPr lang="en-US" sz="120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algn="l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panose="02020603050405020304" pitchFamily="18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3494978023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C3386B22-4475-C2F1-25FF-366D37A50ED7}"/>
              </a:ext>
            </a:extLst>
          </p:cNvPr>
          <p:cNvSpPr/>
          <p:nvPr/>
        </p:nvSpPr>
        <p:spPr>
          <a:xfrm>
            <a:off x="105507" y="4819410"/>
            <a:ext cx="171386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indent="457200"/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Table Book</a:t>
            </a:r>
          </a:p>
        </p:txBody>
      </p:sp>
    </p:spTree>
    <p:extLst>
      <p:ext uri="{BB962C8B-B14F-4D97-AF65-F5344CB8AC3E}">
        <p14:creationId xmlns:p14="http://schemas.microsoft.com/office/powerpoint/2010/main" val="5158796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242888" y="0"/>
            <a:ext cx="2317558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React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9B04815-E37C-550F-78A4-47D4FC2BFD36}"/>
              </a:ext>
            </a:extLst>
          </p:cNvPr>
          <p:cNvSpPr txBox="1"/>
          <p:nvPr/>
        </p:nvSpPr>
        <p:spPr>
          <a:xfrm>
            <a:off x="345234" y="1250214"/>
            <a:ext cx="116038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err="1"/>
              <a:t>Axios</a:t>
            </a:r>
            <a:r>
              <a:rPr lang="en-US" sz="3200" b="1" dirty="0"/>
              <a:t>: is a promise-based HTTP Client for </a:t>
            </a:r>
            <a:r>
              <a:rPr lang="en-US" sz="3200" b="1" dirty="0" err="1"/>
              <a:t>node.js</a:t>
            </a:r>
            <a:r>
              <a:rPr lang="en-US" sz="3200" b="1" dirty="0"/>
              <a:t> and the browser.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34CF11DE-63D3-2ADC-3F27-0868EAFF6C99}"/>
              </a:ext>
            </a:extLst>
          </p:cNvPr>
          <p:cNvSpPr/>
          <p:nvPr/>
        </p:nvSpPr>
        <p:spPr>
          <a:xfrm>
            <a:off x="345234" y="1855651"/>
            <a:ext cx="6096000" cy="2585323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Features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 </a:t>
            </a:r>
            <a:r>
              <a:rPr lang="en-US" dirty="0" err="1"/>
              <a:t>XMLHttpRequests</a:t>
            </a:r>
            <a:r>
              <a:rPr lang="en-US" dirty="0"/>
              <a:t> from the browser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Make http requests from </a:t>
            </a:r>
            <a:r>
              <a:rPr lang="en-US" dirty="0" err="1"/>
              <a:t>node.js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Supports the Promise 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Intercept request and response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Transform request and response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Cancel 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Automatic transforms for JSON data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Client side support for protecting against XSRF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6994F4E-ABAF-9323-FD74-F22577D026F6}"/>
              </a:ext>
            </a:extLst>
          </p:cNvPr>
          <p:cNvSpPr/>
          <p:nvPr/>
        </p:nvSpPr>
        <p:spPr>
          <a:xfrm>
            <a:off x="345234" y="4730624"/>
            <a:ext cx="6876181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3200" b="1" dirty="0" err="1"/>
              <a:t>useState,useEffect</a:t>
            </a:r>
            <a:endParaRPr lang="en-US" sz="3200" b="1" dirty="0"/>
          </a:p>
          <a:p>
            <a:endParaRPr lang="en-US" sz="3200" b="1" dirty="0"/>
          </a:p>
          <a:p>
            <a:r>
              <a:rPr lang="en-US" sz="3200" b="1" dirty="0"/>
              <a:t>Material-UI, </a:t>
            </a:r>
            <a:r>
              <a:rPr lang="en-US" sz="3200" b="1" dirty="0" err="1"/>
              <a:t>Antd</a:t>
            </a:r>
            <a:endParaRPr lang="en-US" sz="3200" b="1" dirty="0"/>
          </a:p>
        </p:txBody>
      </p:sp>
    </p:spTree>
    <p:extLst>
      <p:ext uri="{BB962C8B-B14F-4D97-AF65-F5344CB8AC3E}">
        <p14:creationId xmlns:p14="http://schemas.microsoft.com/office/powerpoint/2010/main" val="3987991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15">
            <a:extLst>
              <a:ext uri="{FF2B5EF4-FFF2-40B4-BE49-F238E27FC236}">
                <a16:creationId xmlns:a16="http://schemas.microsoft.com/office/drawing/2014/main" id="{04629E54-55DD-57A4-196E-49E9C3F106CF}"/>
              </a:ext>
            </a:extLst>
          </p:cNvPr>
          <p:cNvSpPr txBox="1"/>
          <p:nvPr/>
        </p:nvSpPr>
        <p:spPr>
          <a:xfrm>
            <a:off x="242888" y="0"/>
            <a:ext cx="4644220" cy="12502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10000"/>
              </a:lnSpc>
            </a:pPr>
            <a:r>
              <a:rPr kumimoji="1" lang="en-US" altLang="zh-CN" sz="7200" b="1" dirty="0">
                <a:solidFill>
                  <a:srgbClr val="C71B36"/>
                </a:solidFill>
              </a:rPr>
              <a:t>Spring Boot</a:t>
            </a:r>
            <a:endParaRPr kumimoji="1" lang="zh-CN" altLang="en-US" sz="7200" b="1" dirty="0">
              <a:solidFill>
                <a:srgbClr val="C71B36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571AC1-12F7-47E4-D525-D0A84C3493FB}"/>
              </a:ext>
            </a:extLst>
          </p:cNvPr>
          <p:cNvSpPr txBox="1"/>
          <p:nvPr/>
        </p:nvSpPr>
        <p:spPr>
          <a:xfrm>
            <a:off x="676642" y="1413063"/>
            <a:ext cx="1104643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/>
              <a:t>Implement REST endpoints</a:t>
            </a:r>
          </a:p>
          <a:p>
            <a:r>
              <a:rPr lang="en-US" sz="3200" b="1" dirty="0"/>
              <a:t> </a:t>
            </a:r>
          </a:p>
          <a:p>
            <a:r>
              <a:rPr lang="en-US" sz="3200" b="1" dirty="0"/>
              <a:t>Manage Exceptions at the endpoint</a:t>
            </a:r>
          </a:p>
          <a:p>
            <a:endParaRPr lang="en-US" sz="3200" b="1" dirty="0"/>
          </a:p>
          <a:p>
            <a:r>
              <a:rPr lang="en-US" sz="3200" b="1" dirty="0"/>
              <a:t>Add REST Controller Advice </a:t>
            </a:r>
          </a:p>
          <a:p>
            <a:endParaRPr lang="en-US" sz="3200" b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92F9361-7F6E-7EA6-7D7B-DD25AAB50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6555" y="4053849"/>
            <a:ext cx="9958389" cy="11381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763BC040-58A6-99D7-A164-7090197F53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6555" y="5444937"/>
            <a:ext cx="9958389" cy="11381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471830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3845</TotalTime>
  <Words>559</Words>
  <Application>Microsoft Macintosh PowerPoint</Application>
  <PresentationFormat>Widescreen</PresentationFormat>
  <Paragraphs>206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Arial</vt:lpstr>
      <vt:lpstr>Calibri</vt:lpstr>
      <vt:lpstr>Calibri Light</vt:lpstr>
      <vt:lpstr>Menlo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23</cp:revision>
  <dcterms:created xsi:type="dcterms:W3CDTF">2022-04-15T06:10:06Z</dcterms:created>
  <dcterms:modified xsi:type="dcterms:W3CDTF">2022-04-22T22:53:04Z</dcterms:modified>
</cp:coreProperties>
</file>

<file path=docProps/thumbnail.jpeg>
</file>